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763" autoAdjust="0"/>
  </p:normalViewPr>
  <p:slideViewPr>
    <p:cSldViewPr snapToGrid="0">
      <p:cViewPr varScale="1">
        <p:scale>
          <a:sx n="140" d="100"/>
          <a:sy n="140" d="100"/>
        </p:scale>
        <p:origin x="7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d8a3913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d8a3913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d8a3913ea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d8a3913ea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d8a3913ea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d8a3913ea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d8a3913e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d8a3913e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fe14d3b49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fe14d3b49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152d381df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152d381df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3152d381df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3152d381df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d8a3913ea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d8a3913ea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d8a3913ea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d8a3913ea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8d5690e5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8d5690e56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8d5690e56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8d5690e56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- R01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R01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R01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10800000" flipH="1">
            <a:off x="0" y="728400"/>
            <a:ext cx="9144000" cy="408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711888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 sz="2200">
                <a:solidFill>
                  <a:srgbClr val="000000"/>
                </a:solidFill>
              </a:defRPr>
            </a:lvl1pPr>
            <a:lvl2pPr marL="914400" lvl="1" indent="-355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sz="2000">
                <a:solidFill>
                  <a:srgbClr val="000000"/>
                </a:solidFill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 sz="1800">
                <a:solidFill>
                  <a:srgbClr val="000000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523550" y="4813799"/>
            <a:ext cx="548700" cy="2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471900" y="4803525"/>
            <a:ext cx="8133300" cy="2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UIT.CS2205.ResearchMethodology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body" idx="1"/>
          </p:nvPr>
        </p:nvSpPr>
        <p:spPr>
          <a:xfrm>
            <a:off x="57150" y="41634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sann.org/sites/default/files/proceedings/2022/ES2022-45.pdf" TargetMode="External"/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aclanthology.org/2022.lrec-1.35/" TargetMode="External"/><Relationship Id="rId12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hyperlink" Target="https://aclanthology.org/2020.findings-emnlp.92/" TargetMode="External"/><Relationship Id="rId11" Type="http://schemas.openxmlformats.org/officeDocument/2006/relationships/hyperlink" Target="https://proceedings.neurips.cc/paper/2017/hash/3f5ee243547dee91fbd053c1c4a845aa-Abstract.html" TargetMode="External"/><Relationship Id="rId5" Type="http://schemas.openxmlformats.org/officeDocument/2006/relationships/hyperlink" Target="https://aclanthology.org/N19-1423/" TargetMode="External"/><Relationship Id="rId10" Type="http://schemas.openxmlformats.org/officeDocument/2006/relationships/hyperlink" Target="https://aclanthology.org/2021.findings-acl.152/" TargetMode="External"/><Relationship Id="rId4" Type="http://schemas.openxmlformats.org/officeDocument/2006/relationships/notesSlide" Target="../notesSlides/notesSlide11.xml"/><Relationship Id="rId9" Type="http://schemas.openxmlformats.org/officeDocument/2006/relationships/hyperlink" Target="https://arxiv.org/abs/2106.0673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hyperlink" Target="https://github.com/TranVanTinhUIT/CS2205.APR2023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460950" y="1019950"/>
            <a:ext cx="8222100" cy="13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PHÂN LOẠI Ý KIẾN KHÁCH HÀNG VĂN BẢN TIẾNG VIỆT VỚI MÔ HÌNH PhoBERT</a:t>
            </a:r>
            <a:endParaRPr b="1" dirty="0"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2344200" y="2832425"/>
            <a:ext cx="44556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Trần Văn Tịnh - 220101039</a:t>
            </a:r>
            <a:endParaRPr b="1"/>
          </a:p>
        </p:txBody>
      </p:sp>
      <p:pic>
        <p:nvPicPr>
          <p:cNvPr id="74" name="Audio 73">
            <a:hlinkClick r:id="" action="ppaction://media"/>
            <a:extLst>
              <a:ext uri="{FF2B5EF4-FFF2-40B4-BE49-F238E27FC236}">
                <a16:creationId xmlns:a16="http://schemas.microsoft.com/office/drawing/2014/main" id="{FA1D2EDA-EBCC-0D22-E1BA-B634258CEA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5"/>
    </mc:Choice>
    <mc:Fallback>
      <p:transition spd="slow" advTm="9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Kết quả dự kiến</a:t>
            </a:r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 dirty="0"/>
              <a:t>Mô hình có độ chính xác và hiệu suất vượt trội hơn các mô hình cũ.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Khả năng hiểu và xử lý ngôn ngữ tự nhiên một cách hiệu quả và chính xác.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Ứng dụng vào thực tế nhằm tối ưu hóa chiến lược kinh doanh, chất lượng sản phẩm.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BEA1AE4-B1A2-3011-DC1B-9F3994715D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60"/>
    </mc:Choice>
    <mc:Fallback>
      <p:transition spd="slow" advTm="16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Tài liệu tham khảo</a:t>
            </a:r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/>
              <a:t>[</a:t>
            </a:r>
            <a:r>
              <a:rPr lang="en" sz="1200"/>
              <a:t>1] </a:t>
            </a:r>
            <a:r>
              <a:rPr lang="en" sz="1200" u="sng">
                <a:solidFill>
                  <a:schemeClr val="hlink"/>
                </a:solidFill>
                <a:hlinkClick r:id="rId5"/>
              </a:rPr>
              <a:t>Jacob Devlin, Ming-Wei Chang, Kenton Lee, Kristina Toutanova: BERT: Pre-training of Deep Bidirectional Transformers for Language Understanding. NAACL-HLT (1) 2019: 4171-4186</a:t>
            </a:r>
            <a:endParaRPr sz="120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[2] </a:t>
            </a:r>
            <a:r>
              <a:rPr lang="en" sz="1200" u="sng">
                <a:solidFill>
                  <a:schemeClr val="hlink"/>
                </a:solidFill>
                <a:hlinkClick r:id="rId6"/>
              </a:rPr>
              <a:t>Dat Quoc Nguyen, Anh Tuan Nguyen: PhoBERT: Pre-trained language models for Vietnamese. EMNLP (Findings) 2020: 1037-1042</a:t>
            </a:r>
            <a:endParaRPr sz="120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[3] </a:t>
            </a:r>
            <a:r>
              <a:rPr lang="en" sz="1200" u="sng">
                <a:solidFill>
                  <a:schemeClr val="hlink"/>
                </a:solidFill>
                <a:hlinkClick r:id="rId7"/>
              </a:rPr>
              <a:t>Nguyen Phuc Minh, Tran Hoang Vu, Vu Hoang, Ta Duc Huy, Trung Huu Bui, Steven Quoc Hung Truong:ViHealthBERT: Pre-trained Language Models for Vietnamese in Health Text Mining. LREC 2022: 328-337</a:t>
            </a:r>
            <a:endParaRPr sz="120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/>
              <a:t>[4] </a:t>
            </a:r>
            <a:r>
              <a:rPr lang="en" sz="1200" u="sng">
                <a:solidFill>
                  <a:schemeClr val="hlink"/>
                </a:solidFill>
                <a:hlinkClick r:id="rId8"/>
              </a:rPr>
              <a:t>Philip Kenneweg, Sarah Schröder, Barbara Hammer:Neural Architecture Search for Sentence Classification with BERT. ESANN 2022</a:t>
            </a:r>
            <a:endParaRPr sz="120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[5] </a:t>
            </a:r>
            <a:r>
              <a:rPr lang="en" sz="1200" u="sng">
                <a:solidFill>
                  <a:schemeClr val="hlink"/>
                </a:solidFill>
                <a:hlinkClick r:id="rId9"/>
              </a:rPr>
              <a:t>Jinghui Lu, Maeve Henchion, Ivan Bacher, Brian Mac Namee: A Sentence-level Hierarchical BERT Model for Document Classification with Limited Labelled Data. CoRR abs/2106.06738 (2021)</a:t>
            </a:r>
            <a:endParaRPr sz="120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[6] </a:t>
            </a:r>
            <a:r>
              <a:rPr lang="en" sz="1200" u="sng">
                <a:solidFill>
                  <a:schemeClr val="hlink"/>
                </a:solidFill>
                <a:hlinkClick r:id="rId8"/>
              </a:rPr>
              <a:t>Philip Kenneweg, Sarah Schröder, Barbara Hammer:Neural Architecture Search for Sentence Classification with BERT. ESANN 2022</a:t>
            </a:r>
            <a:endParaRPr sz="120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[7] </a:t>
            </a:r>
            <a:r>
              <a:rPr lang="en" sz="1200" u="sng">
                <a:solidFill>
                  <a:schemeClr val="hlink"/>
                </a:solidFill>
                <a:hlinkClick r:id="rId10"/>
              </a:rPr>
              <a:t>Yijin Xiong, Yukun Feng, Hao Wu, Hidetaka Kamigaito, Manabu Okumura:Fusing Label Embedding into BERT: An Efficient Improvement for Text Classification. ACL/IJCNLP (Findings) 2021: 1743-1750</a:t>
            </a:r>
            <a:endParaRPr sz="1200"/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[8] </a:t>
            </a:r>
            <a:r>
              <a:rPr lang="en" sz="1200" u="sng">
                <a:solidFill>
                  <a:schemeClr val="hlink"/>
                </a:solidFill>
                <a:hlinkClick r:id="rId11"/>
              </a:rPr>
              <a:t>Ashish Vaswani, Noam Shazeer, Niki Parmar, Jakob Uszkoreit, Llion Jones, Aidan N. Gomez, Lukasz Kaiser, Illia Polosukhin: Attention is All you Need. NIPS 2017: 5998-6008</a:t>
            </a:r>
            <a:endParaRPr sz="120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4424CC2-11EE-E3CF-A968-F576DA678E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43"/>
    </mc:Choice>
    <mc:Fallback>
      <p:transition spd="slow" advTm="14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Tóm tắt </a:t>
            </a:r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/>
              <a:t>Lớp: CS2205.APR2023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/>
              <a:t>Link Github: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https://github.com/TranVanTinhUIT/CS2205.APR2023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Link YouTube video: 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Ảnh + Họ và Tên: Trần Văn Tịnh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  <p:pic>
        <p:nvPicPr>
          <p:cNvPr id="63" name="Audio 62">
            <a:hlinkClick r:id="" action="ppaction://media"/>
            <a:extLst>
              <a:ext uri="{FF2B5EF4-FFF2-40B4-BE49-F238E27FC236}">
                <a16:creationId xmlns:a16="http://schemas.microsoft.com/office/drawing/2014/main" id="{B54E118D-53A3-E942-AEDC-2DDB5E849C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1"/>
    </mc:Choice>
    <mc:Fallback>
      <p:transition spd="slow" advTm="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Ý kiến khách hàng đóng vai trò thiết yếu cho việc cải thiện chất lượng dịch vụ và nâng cao sự hài lòng của khách hàng.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Các cách thủ công để phân tích các ý kiến, đánh giá mất rất nhiều thời gian và việc tổng quát hóa các kết quả cũng rất khó khăn.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=&gt; Công cụ tự động phân tích các ý kiến, đánh giá của khách hàng.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Giới thiệu</a:t>
            </a:r>
            <a:endParaRPr/>
          </a:p>
        </p:txBody>
      </p:sp>
      <p:pic>
        <p:nvPicPr>
          <p:cNvPr id="66" name="Audio 65">
            <a:hlinkClick r:id="" action="ppaction://media"/>
            <a:extLst>
              <a:ext uri="{FF2B5EF4-FFF2-40B4-BE49-F238E27FC236}">
                <a16:creationId xmlns:a16="http://schemas.microsoft.com/office/drawing/2014/main" id="{8D4687F6-5187-CBD5-CB47-29ED0267CA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25"/>
    </mc:Choice>
    <mc:Fallback>
      <p:transition spd="slow" advTm="280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Giới thiệu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BERT, một mô hình NLP sử dụng kiến trúc Transformer và huấn luyện trên một lượng dữ liệu lớn để hiểu ngữ nghĩa từ và ngữ cảnh trong câu.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683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PhoBERT, mô hình NLP huấn luyện cho dữ liệu Tiếng Việt dựa trên BERT.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  <p:pic>
        <p:nvPicPr>
          <p:cNvPr id="46" name="Audio 45">
            <a:hlinkClick r:id="" action="ppaction://media"/>
            <a:extLst>
              <a:ext uri="{FF2B5EF4-FFF2-40B4-BE49-F238E27FC236}">
                <a16:creationId xmlns:a16="http://schemas.microsoft.com/office/drawing/2014/main" id="{81A48AE7-5724-701D-0977-265D500A8B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03"/>
    </mc:Choice>
    <mc:Fallback>
      <p:transition spd="slow" advTm="64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Giới thiệu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471900" y="791275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900" y="1002250"/>
            <a:ext cx="7639050" cy="29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A715BB57-265F-D836-E916-6B03EAE780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05"/>
    </mc:Choice>
    <mc:Fallback>
      <p:transition spd="slow" advTm="20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Mục tiêu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Xây dựng mô hình phân loại ý kiến khách hàng vào các lớp cho trước với hiệu suất và độ chính xác cao.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Ứng dụng kết quả xây dựng công cụ hỗ trợ doanh nghiệp, tổ chức tự động phân loại ý kiến của khách hàng.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Đặt tiền đề cho các nghiên cứu sâu hơn (phân tích và thống kê những đóng góp mà khách hàng đề cập và mong muốn cải thiện).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25F752CF-ABFF-E7FE-8FCF-0C6EC98224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43"/>
    </mc:Choice>
    <mc:Fallback>
      <p:transition spd="slow" advTm="25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Nội dung và Phương pháp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Times New Roman"/>
              </a:rPr>
              <a:t>Thu thập và tiền xử lý dữ liệu</a:t>
            </a:r>
            <a:endParaRPr sz="21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Thu thập dữ liệu huấn luyện từ các trang web như Booking.com, Agoda, Expedia,... và một bộ dữ liệu test để đánh giá mô hình.</a:t>
            </a:r>
            <a:endParaRPr dirty="0"/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Tiền xử lý: loại bỏ dấu câu không cần thiết, ký tự đặc biệt, icon,..</a:t>
            </a:r>
            <a:endParaRPr dirty="0"/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Mã hóa dữ liệu thành các token phù hợp với mô hình. [CLS] bắt đầu câu, [SEP] kết thúc câu. Ngoài ra token [PAD] được thêm để câu có độ dài phù hợp nhằm cải thiện hiệu suất. 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A014554C-D233-03A6-7AAE-5748F6E51F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82"/>
    </mc:Choice>
    <mc:Fallback>
      <p:transition spd="slow" advTm="52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Nội dung và Phương pháp</a:t>
            </a:r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Times New Roman"/>
              </a:rPr>
              <a:t>Huấn luyện và tinh chỉnh</a:t>
            </a:r>
            <a:endParaRPr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Thêm lớp output và tiếp tục huấn luyện PhoBERT trên tập dữ liệu đã thu thập cho tác vụ phân loại ý kiến.</a:t>
            </a:r>
            <a:endParaRPr dirty="0"/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Tinh chỉnh mô hình bằng các kỹ thuật fine-tuning như Gradient, Regularization, Cross-Validation.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18E8B504-7FC7-A6A4-6437-1A18A68C01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50"/>
    </mc:Choice>
    <mc:Fallback>
      <p:transition spd="slow" advTm="29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Nội dung và Phương pháp</a:t>
            </a:r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1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Arial"/>
              </a:rPr>
              <a:t>Đánh giá mô hình</a:t>
            </a:r>
            <a:endParaRPr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Arial"/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Đánh giá độ chính xác và hiệu suất của mô hình trên dữ liệu test.</a:t>
            </a:r>
            <a:endParaRPr dirty="0"/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So sánh kết quả với các phương pháp truyền thống như SVM, Naive Bayes, Random Forest và các mô hình học sâu như CNN, RNN, BERT.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3284091-57AE-FDD3-D134-1A87CFDF6E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16"/>
    </mc:Choice>
    <mc:Fallback>
      <p:transition spd="slow" advTm="16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aterial - R01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803</Words>
  <Application>Microsoft Office PowerPoint</Application>
  <PresentationFormat>On-screen Show (16:9)</PresentationFormat>
  <Paragraphs>60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Roboto</vt:lpstr>
      <vt:lpstr>Times New Roman</vt:lpstr>
      <vt:lpstr>Material - R01</vt:lpstr>
      <vt:lpstr>PHÂN LOẠI Ý KIẾN KHÁCH HÀNG VĂN BẢN TIẾNG VIỆT VỚI MÔ HÌNH PhoBERT</vt:lpstr>
      <vt:lpstr>Tóm tắt </vt:lpstr>
      <vt:lpstr>Giới thiệu</vt:lpstr>
      <vt:lpstr>Giới thiệu</vt:lpstr>
      <vt:lpstr>Giới thiệu</vt:lpstr>
      <vt:lpstr>Mục tiêu</vt:lpstr>
      <vt:lpstr>Nội dung và Phương pháp</vt:lpstr>
      <vt:lpstr>Nội dung và Phương pháp</vt:lpstr>
      <vt:lpstr>Nội dung và Phương pháp</vt:lpstr>
      <vt:lpstr>Kết quả dự kiến</vt:lpstr>
      <vt:lpstr>Tài liệu tham khảo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PHÂN LOẠI Ý KIẾN KHÁCH HÀNG VĂN BẢN TIẾNG VIỆT VỚI MÔ HÌNH PhoBERT</dc:title>
  <dc:creator>Tran Tinh</dc:creator>
  <cp:lastModifiedBy>Trần Văn Tịnh</cp:lastModifiedBy>
  <cp:revision>2</cp:revision>
  <dcterms:modified xsi:type="dcterms:W3CDTF">2023-07-15T18:07:13Z</dcterms:modified>
</cp:coreProperties>
</file>